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79"/>
          <a:stretch/>
        </p:blipFill>
        <p:spPr>
          <a:xfrm>
            <a:off x="-20975" y="4589725"/>
            <a:ext cx="12192000" cy="22682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508788"/>
            <a:ext cx="10363200" cy="1470025"/>
          </a:xfrm>
          <a:noFill/>
        </p:spPr>
        <p:txBody>
          <a:bodyPr>
            <a:normAutofit/>
          </a:bodyPr>
          <a:lstStyle>
            <a:lvl1pPr>
              <a:defRPr sz="6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086797"/>
            <a:ext cx="8534400" cy="1502929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4267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  <a:br>
              <a:rPr lang="en-US" dirty="0"/>
            </a:br>
            <a:r>
              <a:rPr lang="en-US" dirty="0"/>
              <a:t> and or add presenter(s)</a:t>
            </a:r>
            <a:endParaRPr lang="en-GB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815414" y="-136728"/>
            <a:ext cx="11233373" cy="1393461"/>
            <a:chOff x="611560" y="-102546"/>
            <a:chExt cx="8425030" cy="1045096"/>
          </a:xfrm>
        </p:grpSpPr>
        <p:sp>
          <p:nvSpPr>
            <p:cNvPr id="18" name="TextBox 17"/>
            <p:cNvSpPr txBox="1"/>
            <p:nvPr userDrawn="1"/>
          </p:nvSpPr>
          <p:spPr>
            <a:xfrm>
              <a:off x="611560" y="127724"/>
              <a:ext cx="4104471" cy="623084"/>
            </a:xfrm>
            <a:prstGeom prst="rect">
              <a:avLst/>
            </a:prstGeom>
            <a:noFill/>
          </p:spPr>
          <p:txBody>
            <a:bodyPr wrap="square" lIns="91212" tIns="45612" rIns="91212" bIns="45612" rtlCol="0">
              <a:spAutoFit/>
            </a:bodyPr>
            <a:lstStyle/>
            <a:p>
              <a:pPr marL="608066" algn="r" defTabSz="1216128"/>
              <a:r>
                <a:rPr lang="en-GB" sz="2400" b="1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</a:rPr>
                <a:t>Hertfordshire and West</a:t>
              </a:r>
              <a:r>
                <a:rPr lang="en-GB" sz="2400" b="1" baseline="0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</a:rPr>
                <a:t> Essex </a:t>
              </a:r>
              <a:br>
                <a:rPr lang="en-GB" sz="2400" b="1" baseline="0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</a:rPr>
              </a:br>
              <a:r>
                <a:rPr lang="en-GB" sz="2400" b="1" baseline="0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</a:rPr>
                <a:t>I</a:t>
              </a:r>
              <a:r>
                <a:rPr lang="en-GB" sz="2400" b="1" kern="1200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  <a:cs typeface="+mn-cs"/>
                </a:rPr>
                <a:t>ntegrated Care System</a:t>
              </a:r>
            </a:p>
          </p:txBody>
        </p:sp>
        <p:pic>
          <p:nvPicPr>
            <p:cNvPr id="19" name="Picture 18"/>
            <p:cNvPicPr/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057" y="172131"/>
              <a:ext cx="1224533" cy="514284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197996"/>
              <a:ext cx="1066665" cy="51428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22238" y1="69231" x2="22238" y2="69231"/>
                          <a14:foregroundMark x1="26542" y1="69615" x2="26542" y2="69615"/>
                          <a14:foregroundMark x1="32425" y1="69038" x2="32425" y2="69038"/>
                          <a14:foregroundMark x1="36585" y1="68269" x2="36585" y2="68269"/>
                          <a14:foregroundMark x1="41033" y1="68077" x2="41033" y2="68077"/>
                          <a14:foregroundMark x1="44763" y1="67692" x2="44763" y2="67692"/>
                          <a14:foregroundMark x1="50933" y1="68269" x2="50933" y2="68269"/>
                          <a14:foregroundMark x1="56528" y1="67885" x2="56528" y2="67885"/>
                          <a14:foregroundMark x1="61263" y1="68269" x2="61263" y2="68269"/>
                          <a14:foregroundMark x1="65997" y1="67885" x2="65997" y2="67885"/>
                          <a14:foregroundMark x1="71019" y1="65577" x2="71019" y2="65577"/>
                          <a14:foregroundMark x1="71162" y1="68077" x2="71162" y2="68077"/>
                          <a14:foregroundMark x1="73458" y1="68462" x2="73458" y2="68462"/>
                          <a14:foregroundMark x1="77762" y1="69231" x2="77762" y2="69231"/>
                          <a14:backgroundMark x1="28838" y1="69615" x2="28838" y2="69615"/>
                          <a14:backgroundMark x1="56241" y1="71731" x2="56241" y2="71731"/>
                          <a14:backgroundMark x1="79627" y1="69808" x2="79627" y2="698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-102546"/>
              <a:ext cx="1400831" cy="1045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329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EF8F8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64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8683" y="-27384"/>
            <a:ext cx="12289365" cy="1143000"/>
          </a:xfrm>
          <a:solidFill>
            <a:srgbClr val="EEF8F8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73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6957" y="-27384"/>
            <a:ext cx="12289365" cy="688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-76200" y="-27517"/>
            <a:ext cx="12289367" cy="688551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Full size picture</a:t>
            </a:r>
          </a:p>
        </p:txBody>
      </p:sp>
    </p:spTree>
    <p:extLst>
      <p:ext uri="{BB962C8B-B14F-4D97-AF65-F5344CB8AC3E}">
        <p14:creationId xmlns:p14="http://schemas.microsoft.com/office/powerpoint/2010/main" val="1400748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solidFill>
            <a:srgbClr val="EEF8F8"/>
          </a:solidFill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66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wo Content alternat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solidFill>
            <a:srgbClr val="EEF8F8"/>
          </a:solidFill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668463"/>
          </a:xfrm>
          <a:solidFill>
            <a:srgbClr val="EEF8F8"/>
          </a:solidFill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506412"/>
          </a:xfrm>
          <a:solidFill>
            <a:srgbClr val="EEF8F8"/>
          </a:solidFill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73" y="5941514"/>
            <a:ext cx="7705323" cy="94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23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wo Content alternat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solidFill>
            <a:srgbClr val="EEF8F8"/>
          </a:solidFill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6228291"/>
          </a:xfrm>
          <a:solidFill>
            <a:srgbClr val="EEF8F8"/>
          </a:solidFill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5066240"/>
          </a:xfrm>
          <a:solidFill>
            <a:srgbClr val="EEF8F8"/>
          </a:solidFill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7768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911424" y="1700808"/>
            <a:ext cx="10369152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" name="TextBox 4"/>
          <p:cNvSpPr txBox="1"/>
          <p:nvPr userDrawn="1"/>
        </p:nvSpPr>
        <p:spPr>
          <a:xfrm>
            <a:off x="911425" y="1988841"/>
            <a:ext cx="10321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75521" y="3338609"/>
            <a:ext cx="8544545" cy="768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www.healthierfuture.org.uk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63" y="5368530"/>
            <a:ext cx="12240683" cy="150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EF8F8"/>
          </a:solid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36741"/>
          </a:xfrm>
          <a:solidFill>
            <a:srgbClr val="EEF8F8"/>
          </a:solid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73" y="5941514"/>
            <a:ext cx="7705323" cy="94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2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8683" y="-27384"/>
            <a:ext cx="12336693" cy="1143000"/>
          </a:xfrm>
          <a:solidFill>
            <a:srgbClr val="EEF8F8"/>
          </a:solid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8683" y="1124745"/>
            <a:ext cx="12289365" cy="4812199"/>
          </a:xfrm>
          <a:solidFill>
            <a:srgbClr val="EEF8F8"/>
          </a:solid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73" y="5941514"/>
            <a:ext cx="7705323" cy="94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99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260649"/>
            <a:ext cx="10972800" cy="5680865"/>
          </a:xfrm>
          <a:solidFill>
            <a:srgbClr val="EEF8F8"/>
          </a:solid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73" y="5941514"/>
            <a:ext cx="7705323" cy="94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0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Content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8683" y="-27384"/>
            <a:ext cx="12240683" cy="6885384"/>
          </a:xfrm>
          <a:solidFill>
            <a:srgbClr val="EEF8F8"/>
          </a:solid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95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19468"/>
            <a:ext cx="10363200" cy="1362075"/>
          </a:xfrm>
          <a:noFill/>
        </p:spPr>
        <p:txBody>
          <a:bodyPr anchor="t">
            <a:noAutofit/>
          </a:bodyPr>
          <a:lstStyle>
            <a:lvl1pPr algn="l">
              <a:defRPr sz="5333" b="1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19280"/>
            <a:ext cx="10363200" cy="1500187"/>
          </a:xfrm>
          <a:noFill/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79"/>
          <a:stretch/>
        </p:blipFill>
        <p:spPr>
          <a:xfrm>
            <a:off x="-20975" y="4589725"/>
            <a:ext cx="12192000" cy="2268275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815414" y="-136728"/>
            <a:ext cx="11233373" cy="1393461"/>
            <a:chOff x="611560" y="-102546"/>
            <a:chExt cx="8425030" cy="1045096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611560" y="127724"/>
              <a:ext cx="4104471" cy="623084"/>
            </a:xfrm>
            <a:prstGeom prst="rect">
              <a:avLst/>
            </a:prstGeom>
            <a:noFill/>
          </p:spPr>
          <p:txBody>
            <a:bodyPr wrap="square" lIns="91212" tIns="45612" rIns="91212" bIns="45612" rtlCol="0">
              <a:spAutoFit/>
            </a:bodyPr>
            <a:lstStyle/>
            <a:p>
              <a:pPr marL="608066" algn="r" defTabSz="1216128"/>
              <a:r>
                <a:rPr lang="en-GB" sz="2400" b="1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</a:rPr>
                <a:t>Hertfordshire and West</a:t>
              </a:r>
              <a:r>
                <a:rPr lang="en-GB" sz="2400" b="1" baseline="0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</a:rPr>
                <a:t> Essex </a:t>
              </a:r>
              <a:br>
                <a:rPr lang="en-GB" sz="2400" b="1" baseline="0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</a:rPr>
              </a:br>
              <a:r>
                <a:rPr lang="en-GB" sz="2400" b="1" baseline="0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</a:rPr>
                <a:t>I</a:t>
              </a:r>
              <a:r>
                <a:rPr lang="en-GB" sz="2400" b="1" kern="1200" dirty="0">
                  <a:solidFill>
                    <a:prstClr val="white">
                      <a:lumMod val="50000"/>
                    </a:prstClr>
                  </a:solidFill>
                  <a:latin typeface="Arial"/>
                  <a:ea typeface="Times New Roman"/>
                  <a:cs typeface="+mn-cs"/>
                </a:rPr>
                <a:t>ntegrated Care System</a:t>
              </a:r>
            </a:p>
          </p:txBody>
        </p:sp>
        <p:pic>
          <p:nvPicPr>
            <p:cNvPr id="11" name="Picture 10"/>
            <p:cNvPicPr/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057" y="172131"/>
              <a:ext cx="1224533" cy="51428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4048" y="197996"/>
              <a:ext cx="1066665" cy="51428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22238" y1="69231" x2="22238" y2="69231"/>
                          <a14:foregroundMark x1="26542" y1="69615" x2="26542" y2="69615"/>
                          <a14:foregroundMark x1="32425" y1="69038" x2="32425" y2="69038"/>
                          <a14:foregroundMark x1="36585" y1="68269" x2="36585" y2="68269"/>
                          <a14:foregroundMark x1="41033" y1="68077" x2="41033" y2="68077"/>
                          <a14:foregroundMark x1="44763" y1="67692" x2="44763" y2="67692"/>
                          <a14:foregroundMark x1="50933" y1="68269" x2="50933" y2="68269"/>
                          <a14:foregroundMark x1="56528" y1="67885" x2="56528" y2="67885"/>
                          <a14:foregroundMark x1="61263" y1="68269" x2="61263" y2="68269"/>
                          <a14:foregroundMark x1="65997" y1="67885" x2="65997" y2="67885"/>
                          <a14:foregroundMark x1="71019" y1="65577" x2="71019" y2="65577"/>
                          <a14:foregroundMark x1="71162" y1="68077" x2="71162" y2="68077"/>
                          <a14:foregroundMark x1="73458" y1="68462" x2="73458" y2="68462"/>
                          <a14:foregroundMark x1="77762" y1="69231" x2="77762" y2="69231"/>
                          <a14:backgroundMark x1="28838" y1="69615" x2="28838" y2="69615"/>
                          <a14:backgroundMark x1="56241" y1="71731" x2="56241" y2="71731"/>
                          <a14:backgroundMark x1="79627" y1="69808" x2="79627" y2="698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-102546"/>
              <a:ext cx="1400831" cy="10450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177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EF8F8"/>
          </a:solid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71096"/>
            <a:ext cx="5384800" cy="4370417"/>
          </a:xfrm>
          <a:solidFill>
            <a:srgbClr val="EEF8F8"/>
          </a:solidFill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93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71096"/>
            <a:ext cx="5384800" cy="4370417"/>
          </a:xfrm>
          <a:solidFill>
            <a:srgbClr val="EEF8F8"/>
          </a:solidFill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93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73" y="5941514"/>
            <a:ext cx="7705323" cy="94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4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EF8F8"/>
          </a:solid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71096"/>
            <a:ext cx="5384800" cy="4930245"/>
          </a:xfrm>
          <a:solidFill>
            <a:srgbClr val="EEF8F8"/>
          </a:solidFill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93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71096"/>
            <a:ext cx="5384800" cy="4930245"/>
          </a:xfrm>
          <a:solidFill>
            <a:srgbClr val="EEF8F8"/>
          </a:solidFill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93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18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out footer title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0716" y="-27384"/>
            <a:ext cx="13464751" cy="1143000"/>
          </a:xfrm>
          <a:solidFill>
            <a:srgbClr val="EEF8F8"/>
          </a:solidFill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71096"/>
            <a:ext cx="5384800" cy="4930245"/>
          </a:xfrm>
          <a:solidFill>
            <a:srgbClr val="EEF8F8"/>
          </a:solidFill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93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71096"/>
            <a:ext cx="5384800" cy="4930245"/>
          </a:xfrm>
          <a:solidFill>
            <a:srgbClr val="EEF8F8"/>
          </a:solidFill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933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6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25"/>
          <a:stretch/>
        </p:blipFill>
        <p:spPr bwMode="auto">
          <a:xfrm>
            <a:off x="-63400" y="-35672"/>
            <a:ext cx="12304083" cy="690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solidFill>
            <a:srgbClr val="EEF8F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solidFill>
            <a:srgbClr val="EEF8F8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4647E-74C7-423E-B286-17823751C959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9438-AA95-417E-94C8-89C12425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15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1219170" rtl="0" eaLnBrk="1" latinLnBrk="0" hangingPunct="1">
        <a:spcBef>
          <a:spcPct val="0"/>
        </a:spcBef>
        <a:buNone/>
        <a:defRPr lang="en-GB" sz="5867" kern="1200" baseline="0" dirty="0" smtClean="0">
          <a:solidFill>
            <a:srgbClr val="00808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Midwifery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Claire Evans and Claire </a:t>
            </a:r>
            <a:r>
              <a:rPr lang="en-GB" dirty="0" err="1" smtClean="0">
                <a:solidFill>
                  <a:schemeClr val="tx1"/>
                </a:solidFill>
              </a:rPr>
              <a:t>Henebery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04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What is a midwife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601575" y="1604798"/>
            <a:ext cx="10972800" cy="4336741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What does midwife mean?</a:t>
            </a:r>
          </a:p>
          <a:p>
            <a:endParaRPr lang="en-GB" dirty="0" smtClean="0"/>
          </a:p>
          <a:p>
            <a:r>
              <a:rPr lang="en-GB" dirty="0" smtClean="0"/>
              <a:t>‘With Woman’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79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What is a Midwife?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responsible and accountable professional </a:t>
            </a:r>
          </a:p>
          <a:p>
            <a:r>
              <a:rPr lang="en-US" dirty="0"/>
              <a:t>works in partnership with women </a:t>
            </a:r>
          </a:p>
          <a:p>
            <a:r>
              <a:rPr lang="en-US" dirty="0"/>
              <a:t>gives the necessary support, care and advice during pregnancy, </a:t>
            </a:r>
            <a:r>
              <a:rPr lang="en-US" dirty="0" err="1"/>
              <a:t>labour</a:t>
            </a:r>
            <a:r>
              <a:rPr lang="en-US" dirty="0"/>
              <a:t> and the postpartum period</a:t>
            </a:r>
          </a:p>
          <a:p>
            <a:r>
              <a:rPr lang="en-GB" dirty="0"/>
              <a:t>A midwife is an autonomous practitioner.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16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Who can act as a midwife?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Midwifery is a protected function, making it a criminal offence for any person other than a registered midwife, or a registered medical practitioner, to attend on a woman in childbirth (except in emergencies or training). (NMC 2019)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3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How do you become a midwife?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requirements- UCAS points</a:t>
            </a:r>
          </a:p>
          <a:p>
            <a:r>
              <a:rPr lang="en-US" dirty="0"/>
              <a:t>University based programme of study</a:t>
            </a:r>
          </a:p>
          <a:p>
            <a:r>
              <a:rPr lang="en-US" dirty="0"/>
              <a:t>Degree level for direct entry</a:t>
            </a:r>
          </a:p>
          <a:p>
            <a:r>
              <a:rPr lang="en-US" dirty="0"/>
              <a:t>Option of masters level if already a qualified nurse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38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chemeClr val="tx1"/>
                </a:solidFill>
              </a:rPr>
              <a:t>Do midwives just deliver babies?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Care begins from booking appointment by 10 weeks pregnant</a:t>
            </a:r>
          </a:p>
          <a:p>
            <a:r>
              <a:rPr lang="en-US" sz="4000" dirty="0"/>
              <a:t>Antenatal care throughout pregnancy</a:t>
            </a:r>
          </a:p>
          <a:p>
            <a:r>
              <a:rPr lang="en-US" sz="4000" dirty="0" err="1"/>
              <a:t>Labour</a:t>
            </a:r>
            <a:r>
              <a:rPr lang="en-US" sz="4000" dirty="0"/>
              <a:t> and birth</a:t>
            </a:r>
          </a:p>
          <a:p>
            <a:r>
              <a:rPr lang="en-US" sz="4000" dirty="0"/>
              <a:t>Postnatal care up until 28 days</a:t>
            </a:r>
          </a:p>
          <a:p>
            <a:r>
              <a:rPr lang="en-US" sz="4000" dirty="0"/>
              <a:t>Specialist roles</a:t>
            </a:r>
          </a:p>
          <a:p>
            <a:r>
              <a:rPr lang="en-US" sz="4000" dirty="0"/>
              <a:t>University lecturer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96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What else does the midwife do?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preventative measures </a:t>
            </a:r>
          </a:p>
          <a:p>
            <a:r>
              <a:rPr lang="en-US" dirty="0"/>
              <a:t>the promotion of normal birth</a:t>
            </a:r>
          </a:p>
          <a:p>
            <a:r>
              <a:rPr lang="en-US" dirty="0"/>
              <a:t>the detection of complications in mother and child </a:t>
            </a:r>
          </a:p>
          <a:p>
            <a:r>
              <a:rPr lang="en-US" dirty="0"/>
              <a:t>the accessing of medical care or other appropriate assistance </a:t>
            </a:r>
          </a:p>
          <a:p>
            <a:r>
              <a:rPr lang="en-US" dirty="0"/>
              <a:t>the carrying out of emergency measures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79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Questions?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5" descr="C:\Users\louise.redman\AppData\Local\Microsoft\Windows\Temporary Internet Files\Content.IE5\L4JKA8G0\newborn%20baby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14" y="4311157"/>
            <a:ext cx="3239589" cy="242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1" descr="C:\Users\louise.redman\AppData\Local\Microsoft\Windows\Temporary Internet Files\Content.IE5\EXI6AVO6\shutterstock_16681599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15" y="1692592"/>
            <a:ext cx="3239589" cy="240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louise.redman\AppData\Local\Microsoft\Windows\Temporary Internet Files\Content.IE5\2X3B9F40\Midwives_training_at_Pacific_Adventist_University_PAU,_outskirts_of_Port_Moresby,_PNG._(10702507334)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544" y="1796819"/>
            <a:ext cx="2260563" cy="369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:\Users\louise.redman\AppData\Local\Microsoft\Windows\Temporary Internet Files\Content.IE5\2X3B9F40\QuestionsGettingPregnantPractitioners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1692591"/>
            <a:ext cx="3648405" cy="242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louise.redman\AppData\Local\Microsoft\Windows\Temporary Internet Files\Content.IE5\EXI6AVO6\midwife1_rhs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9" y="4311157"/>
            <a:ext cx="4162379" cy="254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5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0" dirty="0" smtClean="0"/>
              <a:t>www.academy.healthierfuture.org.uk</a:t>
            </a:r>
            <a:endParaRPr lang="en-GB" sz="44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solidFill>
                  <a:schemeClr val="tx1"/>
                </a:solidFill>
              </a:rPr>
              <a:t>Thank you </a:t>
            </a:r>
            <a:endParaRPr lang="en-GB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842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1_Office Theme</vt:lpstr>
      <vt:lpstr>Midwifery</vt:lpstr>
      <vt:lpstr>What is a midwife</vt:lpstr>
      <vt:lpstr>What is a Midwife?</vt:lpstr>
      <vt:lpstr>Who can act as a midwife?</vt:lpstr>
      <vt:lpstr>How do you become a midwife?</vt:lpstr>
      <vt:lpstr>Do midwives just deliver babies?</vt:lpstr>
      <vt:lpstr>What else does the midwife do?</vt:lpstr>
      <vt:lpstr>Questions? </vt:lpstr>
      <vt:lpstr>www.academy.healthierfuture.org.uk</vt:lpstr>
    </vt:vector>
  </TitlesOfParts>
  <Company>The Princess Alexandra Hospital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Midwifery</dc:title>
  <dc:creator>Galvin Nicola (RQW) Pr Alexandra Hosp Tr</dc:creator>
  <cp:lastModifiedBy>Galvin Nicola (RQW) Pr Alexandra Hosp Tr</cp:lastModifiedBy>
  <cp:revision>1</cp:revision>
  <dcterms:created xsi:type="dcterms:W3CDTF">2020-12-10T12:18:12Z</dcterms:created>
  <dcterms:modified xsi:type="dcterms:W3CDTF">2020-12-10T12:18:46Z</dcterms:modified>
</cp:coreProperties>
</file>