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FC847-A469-4FB2-B836-C3BA8BFDBBA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C64362-B223-42A3-999E-4B45A4AC45F5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GB" dirty="0"/>
            <a:t>Pharmacist or Pharmacy technicians or assistant</a:t>
          </a:r>
        </a:p>
      </dgm:t>
    </dgm:pt>
    <dgm:pt modelId="{5EB9D675-A699-4EF6-915D-53ED87B46B62}" type="parTrans" cxnId="{37402CEE-9B5F-4EE3-90A9-3F68586D4928}">
      <dgm:prSet/>
      <dgm:spPr/>
      <dgm:t>
        <a:bodyPr/>
        <a:lstStyle/>
        <a:p>
          <a:pPr algn="ctr"/>
          <a:endParaRPr lang="en-GB"/>
        </a:p>
      </dgm:t>
    </dgm:pt>
    <dgm:pt modelId="{B165C0D3-64C6-482B-831B-76DE7F1659D9}" type="sibTrans" cxnId="{37402CEE-9B5F-4EE3-90A9-3F68586D4928}">
      <dgm:prSet/>
      <dgm:spPr/>
      <dgm:t>
        <a:bodyPr/>
        <a:lstStyle/>
        <a:p>
          <a:pPr algn="ctr"/>
          <a:endParaRPr lang="en-GB"/>
        </a:p>
      </dgm:t>
    </dgm:pt>
    <dgm:pt modelId="{53E351E4-10B7-476C-A571-E09C2186BDB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GB" sz="1600" dirty="0"/>
            <a:t>Team worker</a:t>
          </a:r>
        </a:p>
      </dgm:t>
    </dgm:pt>
    <dgm:pt modelId="{29932598-69E2-4BA8-9284-613947CA5457}" type="parTrans" cxnId="{AB46A2DC-AFB7-49CB-9C28-8110C0F10C6C}">
      <dgm:prSet/>
      <dgm:spPr/>
      <dgm:t>
        <a:bodyPr/>
        <a:lstStyle/>
        <a:p>
          <a:pPr algn="ctr"/>
          <a:endParaRPr lang="en-GB"/>
        </a:p>
      </dgm:t>
    </dgm:pt>
    <dgm:pt modelId="{FBD9E78E-536A-4D81-97E1-446CE87DE0F5}" type="sibTrans" cxnId="{AB46A2DC-AFB7-49CB-9C28-8110C0F10C6C}">
      <dgm:prSet/>
      <dgm:spPr/>
      <dgm:t>
        <a:bodyPr/>
        <a:lstStyle/>
        <a:p>
          <a:pPr algn="ctr"/>
          <a:endParaRPr lang="en-GB"/>
        </a:p>
      </dgm:t>
    </dgm:pt>
    <dgm:pt modelId="{84395251-24A0-424C-95C0-59F05CE14B43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GB" sz="1600" dirty="0"/>
            <a:t>Flexible</a:t>
          </a:r>
        </a:p>
      </dgm:t>
    </dgm:pt>
    <dgm:pt modelId="{196A2BF9-2F07-4D51-8ED3-8C7BAAE179C4}" type="parTrans" cxnId="{4805D5CC-375B-4ADB-83F3-2566E0059635}">
      <dgm:prSet/>
      <dgm:spPr/>
      <dgm:t>
        <a:bodyPr/>
        <a:lstStyle/>
        <a:p>
          <a:pPr algn="ctr"/>
          <a:endParaRPr lang="en-GB"/>
        </a:p>
      </dgm:t>
    </dgm:pt>
    <dgm:pt modelId="{4CBF2221-812D-4CE4-9D7C-2B717C45D32B}" type="sibTrans" cxnId="{4805D5CC-375B-4ADB-83F3-2566E0059635}">
      <dgm:prSet/>
      <dgm:spPr/>
      <dgm:t>
        <a:bodyPr/>
        <a:lstStyle/>
        <a:p>
          <a:pPr algn="ctr"/>
          <a:endParaRPr lang="en-GB"/>
        </a:p>
      </dgm:t>
    </dgm:pt>
    <dgm:pt modelId="{5A2E1E0E-A286-416A-BE62-44C65D0457CA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GB" sz="1600" dirty="0"/>
            <a:t>Caring</a:t>
          </a:r>
        </a:p>
      </dgm:t>
    </dgm:pt>
    <dgm:pt modelId="{4B69C79B-9AA2-4F84-9B29-55590CBAA5ED}" type="parTrans" cxnId="{EA561B5C-ACB8-48B4-A377-6E8C48AC2543}">
      <dgm:prSet/>
      <dgm:spPr/>
      <dgm:t>
        <a:bodyPr/>
        <a:lstStyle/>
        <a:p>
          <a:pPr algn="ctr"/>
          <a:endParaRPr lang="en-GB"/>
        </a:p>
      </dgm:t>
    </dgm:pt>
    <dgm:pt modelId="{62B22F6B-1990-4797-A8C8-C51C24FAAB17}" type="sibTrans" cxnId="{EA561B5C-ACB8-48B4-A377-6E8C48AC2543}">
      <dgm:prSet/>
      <dgm:spPr/>
      <dgm:t>
        <a:bodyPr/>
        <a:lstStyle/>
        <a:p>
          <a:pPr algn="ctr"/>
          <a:endParaRPr lang="en-GB"/>
        </a:p>
      </dgm:t>
    </dgm:pt>
    <dgm:pt modelId="{642FC30B-76D1-46E8-99D9-B7AD1E267AB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600" dirty="0"/>
            <a:t>Attention to detail</a:t>
          </a:r>
        </a:p>
      </dgm:t>
    </dgm:pt>
    <dgm:pt modelId="{46A9D369-34C6-46A2-9FA1-F204F7D8266E}" type="parTrans" cxnId="{8F36F5FC-7FBF-4279-8755-15BDD7CED704}">
      <dgm:prSet/>
      <dgm:spPr/>
      <dgm:t>
        <a:bodyPr/>
        <a:lstStyle/>
        <a:p>
          <a:pPr algn="ctr"/>
          <a:endParaRPr lang="en-GB"/>
        </a:p>
      </dgm:t>
    </dgm:pt>
    <dgm:pt modelId="{140035E8-ED50-4143-8510-3E20246BB3A0}" type="sibTrans" cxnId="{8F36F5FC-7FBF-4279-8755-15BDD7CED704}">
      <dgm:prSet/>
      <dgm:spPr/>
      <dgm:t>
        <a:bodyPr/>
        <a:lstStyle/>
        <a:p>
          <a:pPr algn="ctr"/>
          <a:endParaRPr lang="en-GB"/>
        </a:p>
      </dgm:t>
    </dgm:pt>
    <dgm:pt modelId="{BA6E8225-E545-4083-8838-E661D84837B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GB" sz="1600" dirty="0"/>
            <a:t>Friendly</a:t>
          </a:r>
        </a:p>
      </dgm:t>
    </dgm:pt>
    <dgm:pt modelId="{3AF7EF4C-BF80-4D58-9399-0E6FFA2A25C1}" type="parTrans" cxnId="{0E0BC5D4-927C-46F4-BA78-2BB266D0111E}">
      <dgm:prSet/>
      <dgm:spPr/>
      <dgm:t>
        <a:bodyPr/>
        <a:lstStyle/>
        <a:p>
          <a:pPr algn="ctr"/>
          <a:endParaRPr lang="en-GB"/>
        </a:p>
      </dgm:t>
    </dgm:pt>
    <dgm:pt modelId="{61D97CAE-B69A-46B0-86B2-5D8A02F04650}" type="sibTrans" cxnId="{0E0BC5D4-927C-46F4-BA78-2BB266D0111E}">
      <dgm:prSet/>
      <dgm:spPr/>
      <dgm:t>
        <a:bodyPr/>
        <a:lstStyle/>
        <a:p>
          <a:pPr algn="ctr"/>
          <a:endParaRPr lang="en-GB"/>
        </a:p>
      </dgm:t>
    </dgm:pt>
    <dgm:pt modelId="{52CBE9A9-E925-49BC-89D0-363FFF9513F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GB" sz="1600" dirty="0"/>
            <a:t>Good</a:t>
          </a:r>
          <a:r>
            <a:rPr lang="en-GB" sz="1600" baseline="0" dirty="0"/>
            <a:t> </a:t>
          </a:r>
          <a:r>
            <a:rPr lang="en-GB" sz="1100" baseline="0" dirty="0"/>
            <a:t>communication</a:t>
          </a:r>
          <a:r>
            <a:rPr lang="en-GB" sz="1600" baseline="0" dirty="0"/>
            <a:t> skills</a:t>
          </a:r>
          <a:endParaRPr lang="en-GB" sz="1600" dirty="0"/>
        </a:p>
      </dgm:t>
    </dgm:pt>
    <dgm:pt modelId="{88D3A34E-756E-4C4C-BC8A-9E38DE8D825B}" type="parTrans" cxnId="{3CD10D3D-89D8-483A-A118-4988739EC130}">
      <dgm:prSet/>
      <dgm:spPr/>
      <dgm:t>
        <a:bodyPr/>
        <a:lstStyle/>
        <a:p>
          <a:pPr algn="ctr"/>
          <a:endParaRPr lang="en-GB"/>
        </a:p>
      </dgm:t>
    </dgm:pt>
    <dgm:pt modelId="{9032536C-B9B2-4B2E-B97F-EE1DCC38DDCA}" type="sibTrans" cxnId="{3CD10D3D-89D8-483A-A118-4988739EC130}">
      <dgm:prSet/>
      <dgm:spPr/>
      <dgm:t>
        <a:bodyPr/>
        <a:lstStyle/>
        <a:p>
          <a:pPr algn="ctr"/>
          <a:endParaRPr lang="en-GB"/>
        </a:p>
      </dgm:t>
    </dgm:pt>
    <dgm:pt modelId="{C58F798D-B7CA-4A58-899B-57B2A59785DB}" type="pres">
      <dgm:prSet presAssocID="{385FC847-A469-4FB2-B836-C3BA8BFDBB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FA3F80-487E-44B9-A2F5-B216ABEA3EE1}" type="pres">
      <dgm:prSet presAssocID="{81C64362-B223-42A3-999E-4B45A4AC45F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F41C829-15D6-4E72-B674-67D4DBCD36C3}" type="pres">
      <dgm:prSet presAssocID="{53E351E4-10B7-476C-A571-E09C2186BDBF}" presName="Accent1" presStyleCnt="0"/>
      <dgm:spPr/>
    </dgm:pt>
    <dgm:pt modelId="{0E521AC2-7E09-4E4B-A5DD-D038ED16520D}" type="pres">
      <dgm:prSet presAssocID="{53E351E4-10B7-476C-A571-E09C2186BDBF}" presName="Accent" presStyleLbl="bgShp" presStyleIdx="0" presStyleCnt="6"/>
      <dgm:spPr/>
    </dgm:pt>
    <dgm:pt modelId="{074C008F-591C-4CD6-89CF-A5E4F4EE7B49}" type="pres">
      <dgm:prSet presAssocID="{53E351E4-10B7-476C-A571-E09C2186BDB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929B-CD9E-44B1-B1C9-953DF8464B27}" type="pres">
      <dgm:prSet presAssocID="{84395251-24A0-424C-95C0-59F05CE14B43}" presName="Accent2" presStyleCnt="0"/>
      <dgm:spPr/>
    </dgm:pt>
    <dgm:pt modelId="{8EBFF07C-1F84-4BDD-B624-007AA60EB3A5}" type="pres">
      <dgm:prSet presAssocID="{84395251-24A0-424C-95C0-59F05CE14B43}" presName="Accent" presStyleLbl="bgShp" presStyleIdx="1" presStyleCnt="6"/>
      <dgm:spPr/>
    </dgm:pt>
    <dgm:pt modelId="{29097DDA-D1D5-4FFA-AF2B-4A24ABBBEBCA}" type="pres">
      <dgm:prSet presAssocID="{84395251-24A0-424C-95C0-59F05CE14B4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A9A16-6B14-4B81-AB9E-3C89A5F8AD47}" type="pres">
      <dgm:prSet presAssocID="{5A2E1E0E-A286-416A-BE62-44C65D0457CA}" presName="Accent3" presStyleCnt="0"/>
      <dgm:spPr/>
    </dgm:pt>
    <dgm:pt modelId="{66CED792-7001-4A65-8DFE-648B81F03C2D}" type="pres">
      <dgm:prSet presAssocID="{5A2E1E0E-A286-416A-BE62-44C65D0457CA}" presName="Accent" presStyleLbl="bgShp" presStyleIdx="2" presStyleCnt="6"/>
      <dgm:spPr/>
    </dgm:pt>
    <dgm:pt modelId="{FBC78AB2-7BAC-4246-9C1F-8932C2581CCE}" type="pres">
      <dgm:prSet presAssocID="{5A2E1E0E-A286-416A-BE62-44C65D0457C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F85A2-8A78-463E-880C-AFFBCC6C6BD2}" type="pres">
      <dgm:prSet presAssocID="{642FC30B-76D1-46E8-99D9-B7AD1E267AB1}" presName="Accent4" presStyleCnt="0"/>
      <dgm:spPr/>
    </dgm:pt>
    <dgm:pt modelId="{036781C8-967C-464C-BF41-C961744B2296}" type="pres">
      <dgm:prSet presAssocID="{642FC30B-76D1-46E8-99D9-B7AD1E267AB1}" presName="Accent" presStyleLbl="bgShp" presStyleIdx="3" presStyleCnt="6"/>
      <dgm:spPr/>
    </dgm:pt>
    <dgm:pt modelId="{CAB8D833-B0A2-44A1-9151-C2A5FE3CA822}" type="pres">
      <dgm:prSet presAssocID="{642FC30B-76D1-46E8-99D9-B7AD1E267AB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0FF36-5DDA-49F0-995B-7F0FB9E2D524}" type="pres">
      <dgm:prSet presAssocID="{BA6E8225-E545-4083-8838-E661D84837B1}" presName="Accent5" presStyleCnt="0"/>
      <dgm:spPr/>
    </dgm:pt>
    <dgm:pt modelId="{5EE20CA9-836C-4DC6-AFFD-6554565D4CA2}" type="pres">
      <dgm:prSet presAssocID="{BA6E8225-E545-4083-8838-E661D84837B1}" presName="Accent" presStyleLbl="bgShp" presStyleIdx="4" presStyleCnt="6"/>
      <dgm:spPr/>
    </dgm:pt>
    <dgm:pt modelId="{0F2B7E2B-FEBD-42D1-89AC-61A3BCA8A1CB}" type="pres">
      <dgm:prSet presAssocID="{BA6E8225-E545-4083-8838-E661D84837B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8438-7BF5-4548-A8E6-9C0AA93D342A}" type="pres">
      <dgm:prSet presAssocID="{52CBE9A9-E925-49BC-89D0-363FFF9513F4}" presName="Accent6" presStyleCnt="0"/>
      <dgm:spPr/>
    </dgm:pt>
    <dgm:pt modelId="{5E05A07B-A475-4013-A85B-622E1F70084B}" type="pres">
      <dgm:prSet presAssocID="{52CBE9A9-E925-49BC-89D0-363FFF9513F4}" presName="Accent" presStyleLbl="bgShp" presStyleIdx="5" presStyleCnt="6"/>
      <dgm:spPr/>
    </dgm:pt>
    <dgm:pt modelId="{CFEE3D47-C5CE-466C-ACF1-5E99741B24D3}" type="pres">
      <dgm:prSet presAssocID="{52CBE9A9-E925-49BC-89D0-363FFF9513F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DBC9A3-9D70-4BF9-B7B9-650202C285BF}" type="presOf" srcId="{BA6E8225-E545-4083-8838-E661D84837B1}" destId="{0F2B7E2B-FEBD-42D1-89AC-61A3BCA8A1CB}" srcOrd="0" destOrd="0" presId="urn:microsoft.com/office/officeart/2011/layout/HexagonRadial"/>
    <dgm:cxn modelId="{CD2C4462-CA39-4D36-813D-6A03628A5B72}" type="presOf" srcId="{5A2E1E0E-A286-416A-BE62-44C65D0457CA}" destId="{FBC78AB2-7BAC-4246-9C1F-8932C2581CCE}" srcOrd="0" destOrd="0" presId="urn:microsoft.com/office/officeart/2011/layout/HexagonRadial"/>
    <dgm:cxn modelId="{3CD10D3D-89D8-483A-A118-4988739EC130}" srcId="{81C64362-B223-42A3-999E-4B45A4AC45F5}" destId="{52CBE9A9-E925-49BC-89D0-363FFF9513F4}" srcOrd="5" destOrd="0" parTransId="{88D3A34E-756E-4C4C-BC8A-9E38DE8D825B}" sibTransId="{9032536C-B9B2-4B2E-B97F-EE1DCC38DDCA}"/>
    <dgm:cxn modelId="{0E0BC5D4-927C-46F4-BA78-2BB266D0111E}" srcId="{81C64362-B223-42A3-999E-4B45A4AC45F5}" destId="{BA6E8225-E545-4083-8838-E661D84837B1}" srcOrd="4" destOrd="0" parTransId="{3AF7EF4C-BF80-4D58-9399-0E6FFA2A25C1}" sibTransId="{61D97CAE-B69A-46B0-86B2-5D8A02F04650}"/>
    <dgm:cxn modelId="{37402CEE-9B5F-4EE3-90A9-3F68586D4928}" srcId="{385FC847-A469-4FB2-B836-C3BA8BFDBBAF}" destId="{81C64362-B223-42A3-999E-4B45A4AC45F5}" srcOrd="0" destOrd="0" parTransId="{5EB9D675-A699-4EF6-915D-53ED87B46B62}" sibTransId="{B165C0D3-64C6-482B-831B-76DE7F1659D9}"/>
    <dgm:cxn modelId="{AB46A2DC-AFB7-49CB-9C28-8110C0F10C6C}" srcId="{81C64362-B223-42A3-999E-4B45A4AC45F5}" destId="{53E351E4-10B7-476C-A571-E09C2186BDBF}" srcOrd="0" destOrd="0" parTransId="{29932598-69E2-4BA8-9284-613947CA5457}" sibTransId="{FBD9E78E-536A-4D81-97E1-446CE87DE0F5}"/>
    <dgm:cxn modelId="{EA561B5C-ACB8-48B4-A377-6E8C48AC2543}" srcId="{81C64362-B223-42A3-999E-4B45A4AC45F5}" destId="{5A2E1E0E-A286-416A-BE62-44C65D0457CA}" srcOrd="2" destOrd="0" parTransId="{4B69C79B-9AA2-4F84-9B29-55590CBAA5ED}" sibTransId="{62B22F6B-1990-4797-A8C8-C51C24FAAB17}"/>
    <dgm:cxn modelId="{565EFA66-02DA-47FE-BBD6-0E82F8E647D8}" type="presOf" srcId="{642FC30B-76D1-46E8-99D9-B7AD1E267AB1}" destId="{CAB8D833-B0A2-44A1-9151-C2A5FE3CA822}" srcOrd="0" destOrd="0" presId="urn:microsoft.com/office/officeart/2011/layout/HexagonRadial"/>
    <dgm:cxn modelId="{B3068ACA-0D1F-4DA8-8F3E-D7052E7C77D7}" type="presOf" srcId="{385FC847-A469-4FB2-B836-C3BA8BFDBBAF}" destId="{C58F798D-B7CA-4A58-899B-57B2A59785DB}" srcOrd="0" destOrd="0" presId="urn:microsoft.com/office/officeart/2011/layout/HexagonRadial"/>
    <dgm:cxn modelId="{920B340B-A3F3-4F8D-99DC-258E6CD1DE8C}" type="presOf" srcId="{52CBE9A9-E925-49BC-89D0-363FFF9513F4}" destId="{CFEE3D47-C5CE-466C-ACF1-5E99741B24D3}" srcOrd="0" destOrd="0" presId="urn:microsoft.com/office/officeart/2011/layout/HexagonRadial"/>
    <dgm:cxn modelId="{D61E3E49-1B04-4AAD-BE08-0B7B4A3D221E}" type="presOf" srcId="{53E351E4-10B7-476C-A571-E09C2186BDBF}" destId="{074C008F-591C-4CD6-89CF-A5E4F4EE7B49}" srcOrd="0" destOrd="0" presId="urn:microsoft.com/office/officeart/2011/layout/HexagonRadial"/>
    <dgm:cxn modelId="{8F36F5FC-7FBF-4279-8755-15BDD7CED704}" srcId="{81C64362-B223-42A3-999E-4B45A4AC45F5}" destId="{642FC30B-76D1-46E8-99D9-B7AD1E267AB1}" srcOrd="3" destOrd="0" parTransId="{46A9D369-34C6-46A2-9FA1-F204F7D8266E}" sibTransId="{140035E8-ED50-4143-8510-3E20246BB3A0}"/>
    <dgm:cxn modelId="{4805D5CC-375B-4ADB-83F3-2566E0059635}" srcId="{81C64362-B223-42A3-999E-4B45A4AC45F5}" destId="{84395251-24A0-424C-95C0-59F05CE14B43}" srcOrd="1" destOrd="0" parTransId="{196A2BF9-2F07-4D51-8ED3-8C7BAAE179C4}" sibTransId="{4CBF2221-812D-4CE4-9D7C-2B717C45D32B}"/>
    <dgm:cxn modelId="{9FD349E4-1C13-44C2-BDAD-4579A669EE38}" type="presOf" srcId="{84395251-24A0-424C-95C0-59F05CE14B43}" destId="{29097DDA-D1D5-4FFA-AF2B-4A24ABBBEBCA}" srcOrd="0" destOrd="0" presId="urn:microsoft.com/office/officeart/2011/layout/HexagonRadial"/>
    <dgm:cxn modelId="{8D36AC08-0910-4406-994F-3D503E5D4219}" type="presOf" srcId="{81C64362-B223-42A3-999E-4B45A4AC45F5}" destId="{46FA3F80-487E-44B9-A2F5-B216ABEA3EE1}" srcOrd="0" destOrd="0" presId="urn:microsoft.com/office/officeart/2011/layout/HexagonRadial"/>
    <dgm:cxn modelId="{5F12F06F-023E-49CF-B668-CF9082A9980B}" type="presParOf" srcId="{C58F798D-B7CA-4A58-899B-57B2A59785DB}" destId="{46FA3F80-487E-44B9-A2F5-B216ABEA3EE1}" srcOrd="0" destOrd="0" presId="urn:microsoft.com/office/officeart/2011/layout/HexagonRadial"/>
    <dgm:cxn modelId="{29E9E182-3C2E-431D-80C8-1CD18BC24643}" type="presParOf" srcId="{C58F798D-B7CA-4A58-899B-57B2A59785DB}" destId="{DF41C829-15D6-4E72-B674-67D4DBCD36C3}" srcOrd="1" destOrd="0" presId="urn:microsoft.com/office/officeart/2011/layout/HexagonRadial"/>
    <dgm:cxn modelId="{D6B8878B-F9A9-4B77-B60B-F6E3CC11E09E}" type="presParOf" srcId="{DF41C829-15D6-4E72-B674-67D4DBCD36C3}" destId="{0E521AC2-7E09-4E4B-A5DD-D038ED16520D}" srcOrd="0" destOrd="0" presId="urn:microsoft.com/office/officeart/2011/layout/HexagonRadial"/>
    <dgm:cxn modelId="{64843D1E-5D1C-4ACD-BFA4-CFFA27BEDA57}" type="presParOf" srcId="{C58F798D-B7CA-4A58-899B-57B2A59785DB}" destId="{074C008F-591C-4CD6-89CF-A5E4F4EE7B49}" srcOrd="2" destOrd="0" presId="urn:microsoft.com/office/officeart/2011/layout/HexagonRadial"/>
    <dgm:cxn modelId="{5DBB1ED6-23BE-464F-8704-00EB3CC58517}" type="presParOf" srcId="{C58F798D-B7CA-4A58-899B-57B2A59785DB}" destId="{36D5929B-CD9E-44B1-B1C9-953DF8464B27}" srcOrd="3" destOrd="0" presId="urn:microsoft.com/office/officeart/2011/layout/HexagonRadial"/>
    <dgm:cxn modelId="{0507D2BA-1261-44FF-BCB4-B166AED9FCA3}" type="presParOf" srcId="{36D5929B-CD9E-44B1-B1C9-953DF8464B27}" destId="{8EBFF07C-1F84-4BDD-B624-007AA60EB3A5}" srcOrd="0" destOrd="0" presId="urn:microsoft.com/office/officeart/2011/layout/HexagonRadial"/>
    <dgm:cxn modelId="{D4D8F2FC-279C-4F79-A032-342204FF7369}" type="presParOf" srcId="{C58F798D-B7CA-4A58-899B-57B2A59785DB}" destId="{29097DDA-D1D5-4FFA-AF2B-4A24ABBBEBCA}" srcOrd="4" destOrd="0" presId="urn:microsoft.com/office/officeart/2011/layout/HexagonRadial"/>
    <dgm:cxn modelId="{C22898E5-ADAB-434A-BADA-0F8CFA3F5595}" type="presParOf" srcId="{C58F798D-B7CA-4A58-899B-57B2A59785DB}" destId="{349A9A16-6B14-4B81-AB9E-3C89A5F8AD47}" srcOrd="5" destOrd="0" presId="urn:microsoft.com/office/officeart/2011/layout/HexagonRadial"/>
    <dgm:cxn modelId="{F0DF94E3-E387-4686-9E38-7E51CD74EA2A}" type="presParOf" srcId="{349A9A16-6B14-4B81-AB9E-3C89A5F8AD47}" destId="{66CED792-7001-4A65-8DFE-648B81F03C2D}" srcOrd="0" destOrd="0" presId="urn:microsoft.com/office/officeart/2011/layout/HexagonRadial"/>
    <dgm:cxn modelId="{B3944A78-D42B-405C-B12B-9D0B8DB9F4B2}" type="presParOf" srcId="{C58F798D-B7CA-4A58-899B-57B2A59785DB}" destId="{FBC78AB2-7BAC-4246-9C1F-8932C2581CCE}" srcOrd="6" destOrd="0" presId="urn:microsoft.com/office/officeart/2011/layout/HexagonRadial"/>
    <dgm:cxn modelId="{D23432EF-FC63-4CE1-B278-62672513C160}" type="presParOf" srcId="{C58F798D-B7CA-4A58-899B-57B2A59785DB}" destId="{F29F85A2-8A78-463E-880C-AFFBCC6C6BD2}" srcOrd="7" destOrd="0" presId="urn:microsoft.com/office/officeart/2011/layout/HexagonRadial"/>
    <dgm:cxn modelId="{8BEDA5C8-26D7-4D9C-9BCF-2B16C43844D1}" type="presParOf" srcId="{F29F85A2-8A78-463E-880C-AFFBCC6C6BD2}" destId="{036781C8-967C-464C-BF41-C961744B2296}" srcOrd="0" destOrd="0" presId="urn:microsoft.com/office/officeart/2011/layout/HexagonRadial"/>
    <dgm:cxn modelId="{70E59581-4661-4258-BB5E-15C3AF86CF22}" type="presParOf" srcId="{C58F798D-B7CA-4A58-899B-57B2A59785DB}" destId="{CAB8D833-B0A2-44A1-9151-C2A5FE3CA822}" srcOrd="8" destOrd="0" presId="urn:microsoft.com/office/officeart/2011/layout/HexagonRadial"/>
    <dgm:cxn modelId="{17E2C606-6DB2-4A69-8F26-853942E25826}" type="presParOf" srcId="{C58F798D-B7CA-4A58-899B-57B2A59785DB}" destId="{BB10FF36-5DDA-49F0-995B-7F0FB9E2D524}" srcOrd="9" destOrd="0" presId="urn:microsoft.com/office/officeart/2011/layout/HexagonRadial"/>
    <dgm:cxn modelId="{9BCE9246-29A4-44F9-8A66-748F49229969}" type="presParOf" srcId="{BB10FF36-5DDA-49F0-995B-7F0FB9E2D524}" destId="{5EE20CA9-836C-4DC6-AFFD-6554565D4CA2}" srcOrd="0" destOrd="0" presId="urn:microsoft.com/office/officeart/2011/layout/HexagonRadial"/>
    <dgm:cxn modelId="{996CC994-A927-42DA-9D3C-D59560C1BFC2}" type="presParOf" srcId="{C58F798D-B7CA-4A58-899B-57B2A59785DB}" destId="{0F2B7E2B-FEBD-42D1-89AC-61A3BCA8A1CB}" srcOrd="10" destOrd="0" presId="urn:microsoft.com/office/officeart/2011/layout/HexagonRadial"/>
    <dgm:cxn modelId="{C6803293-4512-479F-A58A-381746E67C3D}" type="presParOf" srcId="{C58F798D-B7CA-4A58-899B-57B2A59785DB}" destId="{3CA58438-7BF5-4548-A8E6-9C0AA93D342A}" srcOrd="11" destOrd="0" presId="urn:microsoft.com/office/officeart/2011/layout/HexagonRadial"/>
    <dgm:cxn modelId="{BD521226-3A8E-43AA-B870-EFC148E5CDCA}" type="presParOf" srcId="{3CA58438-7BF5-4548-A8E6-9C0AA93D342A}" destId="{5E05A07B-A475-4013-A85B-622E1F70084B}" srcOrd="0" destOrd="0" presId="urn:microsoft.com/office/officeart/2011/layout/HexagonRadial"/>
    <dgm:cxn modelId="{A6B8E0F7-6E33-454C-B436-100CABF6BA8C}" type="presParOf" srcId="{C58F798D-B7CA-4A58-899B-57B2A59785DB}" destId="{CFEE3D47-C5CE-466C-ACF1-5E99741B24D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3F80-487E-44B9-A2F5-B216ABEA3EE1}">
      <dsp:nvSpPr>
        <dsp:cNvPr id="0" name=""/>
        <dsp:cNvSpPr/>
      </dsp:nvSpPr>
      <dsp:spPr>
        <a:xfrm>
          <a:off x="4321387" y="1832733"/>
          <a:ext cx="2329483" cy="201509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Pharmacist or Pharmacy technicians or assistant</a:t>
          </a:r>
        </a:p>
      </dsp:txBody>
      <dsp:txXfrm>
        <a:off x="4707415" y="2166663"/>
        <a:ext cx="1557427" cy="1347237"/>
      </dsp:txXfrm>
    </dsp:sp>
    <dsp:sp modelId="{8EBFF07C-1F84-4BDD-B624-007AA60EB3A5}">
      <dsp:nvSpPr>
        <dsp:cNvPr id="0" name=""/>
        <dsp:cNvSpPr/>
      </dsp:nvSpPr>
      <dsp:spPr>
        <a:xfrm>
          <a:off x="5780091" y="868645"/>
          <a:ext cx="878907" cy="7572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C008F-591C-4CD6-89CF-A5E4F4EE7B49}">
      <dsp:nvSpPr>
        <dsp:cNvPr id="0" name=""/>
        <dsp:cNvSpPr/>
      </dsp:nvSpPr>
      <dsp:spPr>
        <a:xfrm>
          <a:off x="4535966" y="0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Team worker</a:t>
          </a:r>
        </a:p>
      </dsp:txBody>
      <dsp:txXfrm>
        <a:off x="4852327" y="273690"/>
        <a:ext cx="1276273" cy="1104125"/>
      </dsp:txXfrm>
    </dsp:sp>
    <dsp:sp modelId="{66CED792-7001-4A65-8DFE-648B81F03C2D}">
      <dsp:nvSpPr>
        <dsp:cNvPr id="0" name=""/>
        <dsp:cNvSpPr/>
      </dsp:nvSpPr>
      <dsp:spPr>
        <a:xfrm>
          <a:off x="6805844" y="2284383"/>
          <a:ext cx="878907" cy="7572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97DDA-D1D5-4FFA-AF2B-4A24ABBBEBCA}">
      <dsp:nvSpPr>
        <dsp:cNvPr id="0" name=""/>
        <dsp:cNvSpPr/>
      </dsp:nvSpPr>
      <dsp:spPr>
        <a:xfrm>
          <a:off x="6286736" y="1015786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Flexible</a:t>
          </a:r>
        </a:p>
      </dsp:txBody>
      <dsp:txXfrm>
        <a:off x="6603097" y="1289476"/>
        <a:ext cx="1276273" cy="1104125"/>
      </dsp:txXfrm>
    </dsp:sp>
    <dsp:sp modelId="{036781C8-967C-464C-BF41-C961744B2296}">
      <dsp:nvSpPr>
        <dsp:cNvPr id="0" name=""/>
        <dsp:cNvSpPr/>
      </dsp:nvSpPr>
      <dsp:spPr>
        <a:xfrm>
          <a:off x="6093290" y="3882486"/>
          <a:ext cx="878907" cy="7572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78AB2-7BAC-4246-9C1F-8932C2581CCE}">
      <dsp:nvSpPr>
        <dsp:cNvPr id="0" name=""/>
        <dsp:cNvSpPr/>
      </dsp:nvSpPr>
      <dsp:spPr>
        <a:xfrm>
          <a:off x="6286736" y="3012704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Caring</a:t>
          </a:r>
        </a:p>
      </dsp:txBody>
      <dsp:txXfrm>
        <a:off x="6603097" y="3286394"/>
        <a:ext cx="1276273" cy="1104125"/>
      </dsp:txXfrm>
    </dsp:sp>
    <dsp:sp modelId="{5EE20CA9-836C-4DC6-AFFD-6554565D4CA2}">
      <dsp:nvSpPr>
        <dsp:cNvPr id="0" name=""/>
        <dsp:cNvSpPr/>
      </dsp:nvSpPr>
      <dsp:spPr>
        <a:xfrm>
          <a:off x="4325722" y="4048375"/>
          <a:ext cx="878907" cy="7572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8D833-B0A2-44A1-9151-C2A5FE3CA822}">
      <dsp:nvSpPr>
        <dsp:cNvPr id="0" name=""/>
        <dsp:cNvSpPr/>
      </dsp:nvSpPr>
      <dsp:spPr>
        <a:xfrm>
          <a:off x="4535966" y="4029627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Attention to detail</a:t>
          </a:r>
        </a:p>
      </dsp:txBody>
      <dsp:txXfrm>
        <a:off x="4852327" y="4303317"/>
        <a:ext cx="1276273" cy="1104125"/>
      </dsp:txXfrm>
    </dsp:sp>
    <dsp:sp modelId="{5E05A07B-A475-4013-A85B-622E1F70084B}">
      <dsp:nvSpPr>
        <dsp:cNvPr id="0" name=""/>
        <dsp:cNvSpPr/>
      </dsp:nvSpPr>
      <dsp:spPr>
        <a:xfrm>
          <a:off x="3283170" y="2633205"/>
          <a:ext cx="878907" cy="7572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B7E2B-FEBD-42D1-89AC-61A3BCA8A1CB}">
      <dsp:nvSpPr>
        <dsp:cNvPr id="0" name=""/>
        <dsp:cNvSpPr/>
      </dsp:nvSpPr>
      <dsp:spPr>
        <a:xfrm>
          <a:off x="2777067" y="3013841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Friendly</a:t>
          </a:r>
        </a:p>
      </dsp:txBody>
      <dsp:txXfrm>
        <a:off x="3093428" y="3287531"/>
        <a:ext cx="1276273" cy="1104125"/>
      </dsp:txXfrm>
    </dsp:sp>
    <dsp:sp modelId="{CFEE3D47-C5CE-466C-ACF1-5E99741B24D3}">
      <dsp:nvSpPr>
        <dsp:cNvPr id="0" name=""/>
        <dsp:cNvSpPr/>
      </dsp:nvSpPr>
      <dsp:spPr>
        <a:xfrm>
          <a:off x="2777067" y="1013514"/>
          <a:ext cx="1908995" cy="1651505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</a:t>
          </a:r>
          <a:r>
            <a:rPr lang="en-GB" sz="1600" kern="1200" baseline="0" dirty="0"/>
            <a:t> </a:t>
          </a:r>
          <a:r>
            <a:rPr lang="en-GB" sz="1100" kern="1200" baseline="0" dirty="0"/>
            <a:t>communication</a:t>
          </a:r>
          <a:r>
            <a:rPr lang="en-GB" sz="1600" kern="1200" baseline="0" dirty="0"/>
            <a:t> skills</a:t>
          </a:r>
          <a:endParaRPr lang="en-GB" sz="1600" kern="1200" dirty="0"/>
        </a:p>
      </dsp:txBody>
      <dsp:txXfrm>
        <a:off x="3093428" y="1287204"/>
        <a:ext cx="1276273" cy="110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23AB-9AD7-45EB-A731-684F6C9DEC8C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5C65-8C03-4945-8DF9-953D1287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4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7096-B7A7-4860-9445-471D39DF8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08788"/>
            <a:ext cx="10363200" cy="1470025"/>
          </a:xfrm>
          <a:noFill/>
        </p:spPr>
        <p:txBody>
          <a:bodyPr>
            <a:normAutofit/>
          </a:bodyPr>
          <a:lstStyle>
            <a:lvl1pPr>
              <a:defRPr sz="6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86797"/>
            <a:ext cx="8534400" cy="150292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4267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43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4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289365" cy="1143000"/>
          </a:xfrm>
          <a:solidFill>
            <a:srgbClr val="EEF8F8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76957" y="-27384"/>
            <a:ext cx="12289365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76200" y="-27517"/>
            <a:ext cx="12289367" cy="688551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size picture</a:t>
            </a:r>
          </a:p>
        </p:txBody>
      </p:sp>
    </p:spTree>
    <p:extLst>
      <p:ext uri="{BB962C8B-B14F-4D97-AF65-F5344CB8AC3E}">
        <p14:creationId xmlns:p14="http://schemas.microsoft.com/office/powerpoint/2010/main" val="40561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773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68463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506412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228291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506624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63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1424" y="1700808"/>
            <a:ext cx="1036915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911425" y="1988841"/>
            <a:ext cx="1032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75521" y="3338609"/>
            <a:ext cx="85445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3" y="5368530"/>
            <a:ext cx="12240683" cy="1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D80EA-F86F-4656-9E14-28D48687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C44-87EE-4E25-9BCB-D1B8F4FDD9D1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370E0-DB3B-4AC4-AFE1-AF8DF35E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289AD-3D73-43C9-9398-2C76CE40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36741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336693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1124745"/>
            <a:ext cx="12289365" cy="481219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60649"/>
            <a:ext cx="10972800" cy="5680865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-27384"/>
            <a:ext cx="12240683" cy="6885384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3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19468"/>
            <a:ext cx="10363200" cy="1362075"/>
          </a:xfrm>
          <a:noFill/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19280"/>
            <a:ext cx="10363200" cy="1500187"/>
          </a:xfrm>
          <a:noFill/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74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94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716" y="-27384"/>
            <a:ext cx="13464751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3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63400" y="-35672"/>
            <a:ext cx="12304083" cy="69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lang="en-GB" sz="5867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q32qmTw0S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Pharmaceutical Industry, including research, medicines advice and sales</a:t>
            </a:r>
          </a:p>
          <a:p>
            <a:r>
              <a:rPr lang="en-GB" dirty="0"/>
              <a:t>Teaching</a:t>
            </a:r>
          </a:p>
          <a:p>
            <a:r>
              <a:rPr lang="en-GB" dirty="0"/>
              <a:t>Drug and alcohol service</a:t>
            </a:r>
          </a:p>
          <a:p>
            <a:r>
              <a:rPr lang="en-GB" dirty="0"/>
              <a:t>Prisons</a:t>
            </a:r>
          </a:p>
          <a:p>
            <a:r>
              <a:rPr lang="en-GB" dirty="0"/>
              <a:t>Ambulance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8" y="3044958"/>
            <a:ext cx="4318996" cy="28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2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DCAB5-7DEE-4D4C-984C-E4DDDCB1D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12" t="11835" r="30094" b="3666"/>
          <a:stretch/>
        </p:blipFill>
        <p:spPr>
          <a:xfrm>
            <a:off x="431371" y="164638"/>
            <a:ext cx="4643076" cy="5952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7BFE1-E723-4498-AD77-7C2D763DC7A6}"/>
              </a:ext>
            </a:extLst>
          </p:cNvPr>
          <p:cNvSpPr txBox="1"/>
          <p:nvPr/>
        </p:nvSpPr>
        <p:spPr>
          <a:xfrm>
            <a:off x="5711957" y="260649"/>
            <a:ext cx="5568619" cy="502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2667" b="1" dirty="0">
                <a:solidFill>
                  <a:prstClr val="black"/>
                </a:solidFill>
                <a:latin typeface="Calibri"/>
              </a:rPr>
              <a:t>Hospital Pay scale - starting salaries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2EB39-B08D-4EEC-BC35-BAF2DCCEF37D}"/>
              </a:ext>
            </a:extLst>
          </p:cNvPr>
          <p:cNvSpPr txBox="1"/>
          <p:nvPr/>
        </p:nvSpPr>
        <p:spPr>
          <a:xfrm>
            <a:off x="5711958" y="1124745"/>
            <a:ext cx="264315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Pharmacy assistant 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£18,005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3BAE5-838C-4107-A859-A3BF9C660B7C}"/>
              </a:ext>
            </a:extLst>
          </p:cNvPr>
          <p:cNvSpPr txBox="1"/>
          <p:nvPr/>
        </p:nvSpPr>
        <p:spPr>
          <a:xfrm>
            <a:off x="6864086" y="2317135"/>
            <a:ext cx="4224469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Student pharmacy technician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£19,737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1974B-50DA-4C9B-AE79-0E250C7BC340}"/>
              </a:ext>
            </a:extLst>
          </p:cNvPr>
          <p:cNvSpPr txBox="1"/>
          <p:nvPr/>
        </p:nvSpPr>
        <p:spPr>
          <a:xfrm>
            <a:off x="6480043" y="3621022"/>
            <a:ext cx="3652624" cy="830997"/>
          </a:xfrm>
          <a:prstGeom prst="rect">
            <a:avLst/>
          </a:prstGeom>
          <a:solidFill>
            <a:srgbClr val="00DE6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Pre-registration pharmacist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£24,907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E1EF7-AF90-4A32-9DA4-865F74A14E11}"/>
              </a:ext>
            </a:extLst>
          </p:cNvPr>
          <p:cNvSpPr txBox="1"/>
          <p:nvPr/>
        </p:nvSpPr>
        <p:spPr>
          <a:xfrm>
            <a:off x="5807969" y="5061182"/>
            <a:ext cx="3587713" cy="830997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Newly qualified pharmacist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£31,365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0DE168-6488-4452-93D2-1D76B430AE38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639616" y="1412776"/>
            <a:ext cx="3072341" cy="14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81EF79-350C-4333-B6ED-C83312DE181D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2639616" y="2317135"/>
            <a:ext cx="4224469" cy="43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EC6D7-BD7C-413B-B9AC-6A63961D29EF}"/>
              </a:ext>
            </a:extLst>
          </p:cNvPr>
          <p:cNvCxnSpPr>
            <a:stCxn id="11" idx="1"/>
          </p:cNvCxnSpPr>
          <p:nvPr/>
        </p:nvCxnSpPr>
        <p:spPr>
          <a:xfrm flipH="1">
            <a:off x="2639616" y="4051910"/>
            <a:ext cx="3840427" cy="5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DCE792-619E-4457-908F-820830A54140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2639616" y="5119251"/>
            <a:ext cx="3168352" cy="37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6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C318-5F90-47E6-9CC9-ACF01A7F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Military </a:t>
            </a:r>
          </a:p>
        </p:txBody>
      </p:sp>
      <p:pic>
        <p:nvPicPr>
          <p:cNvPr id="1026" name="Picture 2" descr="Anuj Sunder">
            <a:extLst>
              <a:ext uri="{FF2B5EF4-FFF2-40B4-BE49-F238E27FC236}">
                <a16:creationId xmlns:a16="http://schemas.microsoft.com/office/drawing/2014/main" id="{58B68BCE-7E37-4A75-BF4F-7845576D8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508787"/>
            <a:ext cx="6490824" cy="43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F8B3B-B01D-4585-BBCC-58F7E3ED6AED}"/>
              </a:ext>
            </a:extLst>
          </p:cNvPr>
          <p:cNvSpPr txBox="1"/>
          <p:nvPr/>
        </p:nvSpPr>
        <p:spPr>
          <a:xfrm>
            <a:off x="7440149" y="1549522"/>
            <a:ext cx="4142251" cy="41549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2400" u="sng" dirty="0">
                <a:solidFill>
                  <a:prstClr val="black"/>
                </a:solidFill>
                <a:latin typeface="Calibri"/>
              </a:rPr>
              <a:t>Captain Anuj K Sunder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srgbClr val="545454"/>
                </a:solidFill>
                <a:latin typeface="minion-pro"/>
              </a:rPr>
              <a:t>Royal Army Medical Corps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srgbClr val="545454"/>
                </a:solidFill>
                <a:latin typeface="minion-pro"/>
              </a:rPr>
              <a:t>Hospital pharmacist and Army Reserve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2400" i="1" dirty="0">
                <a:solidFill>
                  <a:srgbClr val="545454"/>
                </a:solidFill>
                <a:latin typeface="minion-pro"/>
              </a:rPr>
              <a:t>2018 - 4 month deployment to South Sudan as part of a United Nations Humanitarian Operation.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8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62B5B-28C4-4379-BE4C-BAA788ED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564491"/>
            <a:ext cx="10363200" cy="1920628"/>
          </a:xfrm>
        </p:spPr>
        <p:txBody>
          <a:bodyPr/>
          <a:lstStyle/>
          <a:p>
            <a:r>
              <a:rPr lang="en-GB" sz="3733" dirty="0"/>
              <a:t>How do I become a pharmacy professional?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FAFA4-C2FE-4A5E-943F-045DBB3A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719280"/>
            <a:ext cx="10363200" cy="65360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48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89F512-B489-4F67-B412-00AE532FB7E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4417" y="260351"/>
          <a:ext cx="109728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AF1D4-891D-4544-A7BE-99977FAF4F2D}"/>
              </a:ext>
            </a:extLst>
          </p:cNvPr>
          <p:cNvSpPr txBox="1"/>
          <p:nvPr/>
        </p:nvSpPr>
        <p:spPr>
          <a:xfrm flipH="1">
            <a:off x="1007435" y="440811"/>
            <a:ext cx="3072341" cy="5027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2667" dirty="0">
                <a:solidFill>
                  <a:prstClr val="black"/>
                </a:solidFill>
                <a:latin typeface="Calibri"/>
              </a:rPr>
              <a:t>Skills &amp; Attributes</a:t>
            </a:r>
          </a:p>
        </p:txBody>
      </p:sp>
    </p:spTree>
    <p:extLst>
      <p:ext uri="{BB962C8B-B14F-4D97-AF65-F5344CB8AC3E}">
        <p14:creationId xmlns:p14="http://schemas.microsoft.com/office/powerpoint/2010/main" val="33945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2EB984-FAAA-4E83-AB57-25CF178D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Education or not?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AF603-841B-470B-AE81-16F236BEC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33387" lvl="1" indent="0">
              <a:buNone/>
            </a:pPr>
            <a:r>
              <a:rPr lang="en-GB" sz="3200" u="sng" dirty="0"/>
              <a:t>University</a:t>
            </a:r>
          </a:p>
          <a:p>
            <a:r>
              <a:rPr lang="en-GB" dirty="0"/>
              <a:t>Pharmacist</a:t>
            </a:r>
          </a:p>
          <a:p>
            <a:r>
              <a:rPr lang="en-GB" dirty="0"/>
              <a:t>Interest in science especially Chemistry</a:t>
            </a:r>
          </a:p>
          <a:p>
            <a:r>
              <a:rPr lang="en-GB" dirty="0"/>
              <a:t>Lots of exams</a:t>
            </a:r>
          </a:p>
          <a:p>
            <a:r>
              <a:rPr lang="en-GB" dirty="0"/>
              <a:t>Postgraduate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EA097-3A93-4CCC-8E3B-F00F0510C5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33387" lvl="1" indent="0">
              <a:buNone/>
            </a:pPr>
            <a:r>
              <a:rPr lang="en-GB" sz="3200" u="sng" dirty="0"/>
              <a:t>No university</a:t>
            </a:r>
          </a:p>
          <a:p>
            <a:r>
              <a:rPr lang="en-GB" dirty="0"/>
              <a:t>Pharmacy Assistant</a:t>
            </a:r>
          </a:p>
          <a:p>
            <a:r>
              <a:rPr lang="en-GB" dirty="0"/>
              <a:t>Pharmacy technician</a:t>
            </a:r>
          </a:p>
          <a:p>
            <a:r>
              <a:rPr lang="en-GB" dirty="0"/>
              <a:t>Interest in Science</a:t>
            </a:r>
          </a:p>
          <a:p>
            <a:r>
              <a:rPr lang="en-GB" dirty="0"/>
              <a:t>Continuous assessments</a:t>
            </a:r>
          </a:p>
          <a:p>
            <a:r>
              <a:rPr lang="en-GB" dirty="0"/>
              <a:t>Opportunities to progress with further training.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0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37C0-878D-479A-A844-DF42203E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Pharmacy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89A91-95DA-4AD6-A1EB-A05AB119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entry requirements</a:t>
            </a:r>
          </a:p>
          <a:p>
            <a:r>
              <a:rPr lang="en-GB" dirty="0"/>
              <a:t>Work to achieve NVQ level 2 in Pharmaceutical Sciences</a:t>
            </a:r>
          </a:p>
          <a:p>
            <a:r>
              <a:rPr lang="en-GB" dirty="0"/>
              <a:t>In hospital – band 2 or 3.</a:t>
            </a:r>
          </a:p>
        </p:txBody>
      </p:sp>
    </p:spTree>
    <p:extLst>
      <p:ext uri="{BB962C8B-B14F-4D97-AF65-F5344CB8AC3E}">
        <p14:creationId xmlns:p14="http://schemas.microsoft.com/office/powerpoint/2010/main" val="115772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0EE3-8E6C-4C8F-9A2A-2D9EF544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Pharmacy Technician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909A-9607-4FF2-A818-8B206859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Apprenticeship route</a:t>
            </a:r>
          </a:p>
          <a:p>
            <a:r>
              <a:rPr lang="en-GB" sz="3733" dirty="0"/>
              <a:t>5 GCSE’s including English, maths and science</a:t>
            </a:r>
          </a:p>
          <a:p>
            <a:r>
              <a:rPr lang="en-GB" sz="3733" dirty="0"/>
              <a:t>Work to achieve a BTEC and NVQ level 3 in Pharmaceutical Sciences</a:t>
            </a:r>
          </a:p>
          <a:p>
            <a:r>
              <a:rPr lang="en-GB" sz="3733" dirty="0"/>
              <a:t>2 year course</a:t>
            </a:r>
          </a:p>
          <a:p>
            <a:r>
              <a:rPr lang="en-GB" sz="3733" dirty="0"/>
              <a:t>Band 3</a:t>
            </a:r>
          </a:p>
        </p:txBody>
      </p:sp>
    </p:spTree>
    <p:extLst>
      <p:ext uri="{BB962C8B-B14F-4D97-AF65-F5344CB8AC3E}">
        <p14:creationId xmlns:p14="http://schemas.microsoft.com/office/powerpoint/2010/main" val="2428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586C-AD07-48D3-A7F7-5F8C80EF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5C2E-434A-4346-9937-1852945A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733" dirty="0"/>
              <a:t>Masters in Pharmacy – 4 year degree at university</a:t>
            </a:r>
          </a:p>
          <a:p>
            <a:r>
              <a:rPr lang="en-GB" sz="3733" dirty="0"/>
              <a:t>A level requirements – Chemistry + 2 others at grades A or B</a:t>
            </a:r>
          </a:p>
          <a:p>
            <a:r>
              <a:rPr lang="en-GB" sz="3733" dirty="0"/>
              <a:t>One year pre-registration training with portfolio of competences and exam at end</a:t>
            </a:r>
          </a:p>
          <a:p>
            <a:r>
              <a:rPr lang="en-GB" sz="3733" dirty="0"/>
              <a:t>In hospital - band 5 during training year </a:t>
            </a:r>
          </a:p>
          <a:p>
            <a:r>
              <a:rPr lang="en-GB" sz="3733" dirty="0"/>
              <a:t>Band 6 once qualified</a:t>
            </a:r>
          </a:p>
        </p:txBody>
      </p:sp>
    </p:spTree>
    <p:extLst>
      <p:ext uri="{BB962C8B-B14F-4D97-AF65-F5344CB8AC3E}">
        <p14:creationId xmlns:p14="http://schemas.microsoft.com/office/powerpoint/2010/main" val="270790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Why Pharmacy?- We asked our trainees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youtu.be/Cq32qmTw0Sw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5878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minion-pro</vt:lpstr>
      <vt:lpstr>Times New Roman</vt:lpstr>
      <vt:lpstr>1_Office Theme</vt:lpstr>
      <vt:lpstr>Other roles</vt:lpstr>
      <vt:lpstr>Military </vt:lpstr>
      <vt:lpstr>How do I become a pharmacy professional?</vt:lpstr>
      <vt:lpstr>PowerPoint Presentation</vt:lpstr>
      <vt:lpstr>Higher Education or not?</vt:lpstr>
      <vt:lpstr>Pharmacy Assistant</vt:lpstr>
      <vt:lpstr>Pharmacy Technician</vt:lpstr>
      <vt:lpstr>Pharmacist </vt:lpstr>
      <vt:lpstr>Why Pharmacy?- We asked our trainees</vt:lpstr>
      <vt:lpstr>PowerPoint Presentation</vt:lpstr>
    </vt:vector>
  </TitlesOfParts>
  <Company>The Princess Alexandra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roles</dc:title>
  <dc:creator>Galvin Nicola (RQW) Pr Alexandra Hosp Tr</dc:creator>
  <cp:lastModifiedBy>Galvin Nicola (RQW) Pr Alexandra Hosp Tr</cp:lastModifiedBy>
  <cp:revision>2</cp:revision>
  <dcterms:created xsi:type="dcterms:W3CDTF">2020-12-09T16:27:08Z</dcterms:created>
  <dcterms:modified xsi:type="dcterms:W3CDTF">2020-12-17T10:01:20Z</dcterms:modified>
</cp:coreProperties>
</file>